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59" r:id="rId6"/>
    <p:sldId id="261" r:id="rId7"/>
    <p:sldId id="260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5CF"/>
    <a:srgbClr val="00FFFF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2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79B271-573C-4115-B44D-67BD129C894B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514B14-E20D-4DD1-9C60-A23353B8CD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0537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정의는 </a:t>
            </a:r>
            <a:r>
              <a:rPr lang="en-US" altLang="ko-KR" dirty="0"/>
              <a:t>~~</a:t>
            </a:r>
            <a:r>
              <a:rPr lang="ko-KR" altLang="en-US" dirty="0"/>
              <a:t>라고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한마디로 사고에 탈것이 포함되면 교통사고이다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514B14-E20D-4DD1-9C60-A23353B8CDA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656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대표적인 사고를 뽑자면 보행자 교통사고</a:t>
            </a:r>
            <a:r>
              <a:rPr lang="en-US" altLang="ko-KR" dirty="0"/>
              <a:t>-</a:t>
            </a:r>
            <a:r>
              <a:rPr lang="ko-KR" altLang="en-US" dirty="0"/>
              <a:t>국도</a:t>
            </a:r>
            <a:r>
              <a:rPr lang="en-US" altLang="ko-KR" dirty="0"/>
              <a:t>, </a:t>
            </a:r>
            <a:r>
              <a:rPr lang="ko-KR" altLang="en-US" dirty="0"/>
              <a:t>대형 교통사고</a:t>
            </a:r>
            <a:r>
              <a:rPr lang="en-US" altLang="ko-KR" dirty="0"/>
              <a:t>-</a:t>
            </a:r>
            <a:r>
              <a:rPr lang="ko-KR" altLang="en-US" dirty="0"/>
              <a:t>국도</a:t>
            </a:r>
            <a:r>
              <a:rPr lang="en-US" altLang="ko-KR" dirty="0"/>
              <a:t>/</a:t>
            </a:r>
            <a:r>
              <a:rPr lang="ko-KR" altLang="en-US" dirty="0"/>
              <a:t>고속도로</a:t>
            </a:r>
            <a:r>
              <a:rPr lang="en-US" altLang="ko-KR" dirty="0"/>
              <a:t>, </a:t>
            </a:r>
            <a:r>
              <a:rPr lang="ko-KR" altLang="en-US" dirty="0" err="1"/>
              <a:t>사업용차량</a:t>
            </a:r>
            <a:r>
              <a:rPr lang="ko-KR" altLang="en-US" dirty="0"/>
              <a:t> 교통사고</a:t>
            </a:r>
            <a:r>
              <a:rPr lang="en-US" altLang="ko-KR" dirty="0"/>
              <a:t>-</a:t>
            </a:r>
            <a:r>
              <a:rPr lang="ko-KR" altLang="en-US" dirty="0"/>
              <a:t>국도</a:t>
            </a:r>
            <a:r>
              <a:rPr lang="en-US" altLang="ko-KR" dirty="0"/>
              <a:t>/</a:t>
            </a:r>
            <a:r>
              <a:rPr lang="ko-KR" altLang="en-US" dirty="0"/>
              <a:t>고속도로</a:t>
            </a:r>
            <a:r>
              <a:rPr lang="en-US" altLang="ko-KR" dirty="0"/>
              <a:t>, </a:t>
            </a:r>
            <a:r>
              <a:rPr lang="ko-KR" altLang="en-US" dirty="0"/>
              <a:t>무단횡단 교통사고입니다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수가 적은 대형 교통사고의 수는 줄어드는 추세이지만</a:t>
            </a:r>
            <a:r>
              <a:rPr lang="en-US" altLang="ko-KR" dirty="0"/>
              <a:t>, </a:t>
            </a:r>
            <a:r>
              <a:rPr lang="ko-KR" altLang="en-US" dirty="0"/>
              <a:t>다른 사고들은 꾸준히 비슷하거나 오히려 늘어난 것을 알 수 있습니다</a:t>
            </a:r>
            <a:endParaRPr lang="en-US" altLang="ko-KR" dirty="0"/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분석을 통해 사고를 줄이는 데 도움을 줄 수 있는 </a:t>
            </a:r>
            <a:r>
              <a:rPr lang="ko-KR" altLang="en-US" dirty="0" err="1"/>
              <a:t>가치있는</a:t>
            </a:r>
            <a:r>
              <a:rPr lang="ko-KR" altLang="en-US" dirty="0"/>
              <a:t> 분석이 필요하다고 생각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514B14-E20D-4DD1-9C60-A23353B8CDA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753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2061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708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3132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7970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0626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472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060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691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603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085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855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D60828C-4F46-418E-958D-C0F56711534A}" type="datetimeFigureOut">
              <a:rPr lang="ko-KR" altLang="en-US" smtClean="0"/>
              <a:t>2017-11-07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1BB0F1E2-F967-4DBF-B210-53B57D001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989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외, 도로, 자동차, 사람이(가) 표시된 사진&#10;&#10;매우 높은 신뢰도로 생성된 설명">
            <a:extLst>
              <a:ext uri="{FF2B5EF4-FFF2-40B4-BE49-F238E27FC236}">
                <a16:creationId xmlns:a16="http://schemas.microsoft.com/office/drawing/2014/main" id="{3AE2965C-A686-42A1-BBC1-2689ED4F0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37"/>
            <a:ext cx="12192000" cy="68553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747B896-17B8-4DFF-8AA7-26B53018A322}"/>
              </a:ext>
            </a:extLst>
          </p:cNvPr>
          <p:cNvSpPr txBox="1"/>
          <p:nvPr/>
        </p:nvSpPr>
        <p:spPr>
          <a:xfrm>
            <a:off x="5795878" y="5014533"/>
            <a:ext cx="45849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i="1" dirty="0">
                <a:gradFill flip="none" rotWithShape="1">
                  <a:gsLst>
                    <a:gs pos="83000">
                      <a:schemeClr val="tx1"/>
                    </a:gs>
                    <a:gs pos="50000">
                      <a:srgbClr val="66FFFF">
                        <a:lumMod val="50000"/>
                      </a:srgbClr>
                    </a:gs>
                    <a:gs pos="18000">
                      <a:srgbClr val="00FFFF">
                        <a:lumMod val="50000"/>
                      </a:srgbClr>
                    </a:gs>
                  </a:gsLst>
                  <a:lin ang="5400000" scaled="1"/>
                  <a:tileRect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발표 준비 중</a:t>
            </a:r>
            <a:r>
              <a:rPr lang="en-US" altLang="ko-KR" sz="8000" b="1" i="1" dirty="0">
                <a:gradFill flip="none" rotWithShape="1">
                  <a:gsLst>
                    <a:gs pos="83000">
                      <a:schemeClr val="tx1"/>
                    </a:gs>
                    <a:gs pos="50000">
                      <a:srgbClr val="66FFFF">
                        <a:lumMod val="50000"/>
                      </a:srgbClr>
                    </a:gs>
                    <a:gs pos="18000">
                      <a:srgbClr val="00FFFF">
                        <a:lumMod val="50000"/>
                      </a:srgbClr>
                    </a:gs>
                  </a:gsLst>
                  <a:lin ang="5400000" scaled="1"/>
                  <a:tileRect/>
                </a:gradFill>
                <a:latin typeface="Koverwatch" panose="02020603020101020101" pitchFamily="18" charset="-127"/>
                <a:ea typeface="Koverwatch" panose="02020603020101020101" pitchFamily="18" charset="-127"/>
              </a:rPr>
              <a:t>…</a:t>
            </a:r>
            <a:endParaRPr lang="ko-KR" altLang="en-US" sz="8000" b="1" i="1" dirty="0">
              <a:gradFill flip="none" rotWithShape="1">
                <a:gsLst>
                  <a:gs pos="83000">
                    <a:schemeClr val="tx1"/>
                  </a:gs>
                  <a:gs pos="50000">
                    <a:srgbClr val="66FFFF">
                      <a:lumMod val="50000"/>
                    </a:srgbClr>
                  </a:gs>
                  <a:gs pos="18000">
                    <a:srgbClr val="00FFFF">
                      <a:lumMod val="50000"/>
                    </a:srgbClr>
                  </a:gs>
                </a:gsLst>
                <a:lin ang="5400000" scaled="1"/>
                <a:tileRect/>
              </a:gradFill>
              <a:latin typeface="Koverwatch" panose="02020603020101020101" pitchFamily="18" charset="-127"/>
              <a:ea typeface="Koverwatch" panose="02020603020101020101" pitchFamily="18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87A356E-4B8D-437D-ADA8-7BB8EEE0D7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77371" y="5676252"/>
            <a:ext cx="6060336" cy="935610"/>
          </a:xfrm>
        </p:spPr>
        <p:txBody>
          <a:bodyPr>
            <a:normAutofit/>
          </a:bodyPr>
          <a:lstStyle/>
          <a:p>
            <a:r>
              <a:rPr lang="ko-KR" altLang="en-US" sz="4400" i="1" dirty="0">
                <a:latin typeface="Koverwatch" panose="02020603020101020101" pitchFamily="18" charset="-127"/>
                <a:ea typeface="Koverwatch" panose="02020603020101020101" pitchFamily="18" charset="-127"/>
              </a:rPr>
              <a:t>빅데이터 분석과 시각화 개론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973BFDC-D190-440D-A6C2-20A7A324916C}"/>
              </a:ext>
            </a:extLst>
          </p:cNvPr>
          <p:cNvSpPr/>
          <p:nvPr/>
        </p:nvSpPr>
        <p:spPr>
          <a:xfrm>
            <a:off x="0" y="4494186"/>
            <a:ext cx="5307627" cy="894944"/>
          </a:xfrm>
          <a:prstGeom prst="rect">
            <a:avLst/>
          </a:prstGeom>
          <a:solidFill>
            <a:srgbClr val="00206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C1A7394-D4E4-4484-85D1-F3BBD3917E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802" y="4494186"/>
            <a:ext cx="926318" cy="539808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85000"/>
                  </a:scheme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Theme: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A42279-9E3A-446D-B96D-5FFFCE79AC84}"/>
              </a:ext>
            </a:extLst>
          </p:cNvPr>
          <p:cNvSpPr txBox="1"/>
          <p:nvPr/>
        </p:nvSpPr>
        <p:spPr>
          <a:xfrm>
            <a:off x="559846" y="4920367"/>
            <a:ext cx="40991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C000">
                    <a:alpha val="70000"/>
                  </a:srgb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다양한 필드에서의 교통사고 분석</a:t>
            </a:r>
            <a:r>
              <a:rPr lang="en-US" altLang="ko-KR" dirty="0">
                <a:solidFill>
                  <a:srgbClr val="FFC000">
                    <a:alpha val="70000"/>
                  </a:srgb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 – </a:t>
            </a:r>
            <a:r>
              <a:rPr lang="ko-KR" altLang="en-US" dirty="0">
                <a:solidFill>
                  <a:srgbClr val="FFC000">
                    <a:alpha val="70000"/>
                  </a:srgb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박영현</a:t>
            </a:r>
            <a:r>
              <a:rPr lang="en-US" altLang="ko-KR" dirty="0">
                <a:solidFill>
                  <a:srgbClr val="FFC000">
                    <a:alpha val="70000"/>
                  </a:srgb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dirty="0" err="1">
                <a:solidFill>
                  <a:srgbClr val="FFC000">
                    <a:alpha val="70000"/>
                  </a:srgb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윤신웅</a:t>
            </a:r>
            <a:r>
              <a:rPr lang="en-US" altLang="ko-KR" dirty="0">
                <a:solidFill>
                  <a:srgbClr val="FFC000">
                    <a:alpha val="70000"/>
                  </a:srgb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, </a:t>
            </a:r>
            <a:r>
              <a:rPr lang="ko-KR" altLang="en-US" dirty="0">
                <a:solidFill>
                  <a:srgbClr val="FFC000">
                    <a:alpha val="70000"/>
                  </a:srgbClr>
                </a:solidFill>
                <a:latin typeface="Koverwatch" panose="02020603020101020101" pitchFamily="18" charset="-127"/>
                <a:ea typeface="Koverwatch" panose="02020603020101020101" pitchFamily="18" charset="-127"/>
              </a:rPr>
              <a:t>이동헌</a:t>
            </a:r>
          </a:p>
          <a:p>
            <a:endParaRPr lang="ko-KR" altLang="en-US" dirty="0">
              <a:solidFill>
                <a:srgbClr val="FFC000"/>
              </a:solidFill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4158CF4-8186-4B61-AE4F-F8EF9706F73C}"/>
              </a:ext>
            </a:extLst>
          </p:cNvPr>
          <p:cNvCxnSpPr>
            <a:cxnSpLocks/>
          </p:cNvCxnSpPr>
          <p:nvPr/>
        </p:nvCxnSpPr>
        <p:spPr>
          <a:xfrm>
            <a:off x="535019" y="4995082"/>
            <a:ext cx="0" cy="282294"/>
          </a:xfrm>
          <a:prstGeom prst="line">
            <a:avLst/>
          </a:prstGeom>
          <a:ln w="25400">
            <a:solidFill>
              <a:schemeClr val="tx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462B7BA2-0F23-44CA-A62A-2FECE2A309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1929" y="5898353"/>
            <a:ext cx="732965" cy="73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643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4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7 0.03634 L -4.16667E-7 -4.81481E-6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2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156 -0.03611 L -0.00156 -0.00115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8333E-7 -0.02037 L -2.08333E-7 7.40741E-7 " pathEditMode="relative" rAng="0" ptsTypes="AA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  <p:bldP spid="6" grpId="0" animBg="1"/>
      <p:bldP spid="3" grpId="1" build="p"/>
      <p:bldP spid="3" grpId="2" build="p"/>
      <p:bldP spid="8" grpId="1"/>
      <p:bldP spid="8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3111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내, 바닥, 벽이(가) 표시된 사진&#10;&#10;매우 높은 신뢰도로 생성된 설명">
            <a:extLst>
              <a:ext uri="{FF2B5EF4-FFF2-40B4-BE49-F238E27FC236}">
                <a16:creationId xmlns:a16="http://schemas.microsoft.com/office/drawing/2014/main" id="{19B7E80F-905E-4401-9258-63C436367E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844" y="2668805"/>
            <a:ext cx="7290553" cy="410093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F5EF997-40AA-4660-AE0C-630A62DCC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교통사고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98D878-86D9-46F3-B083-9264DE484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9692640" cy="4351337"/>
          </a:xfrm>
        </p:spPr>
        <p:txBody>
          <a:bodyPr/>
          <a:lstStyle/>
          <a:p>
            <a:r>
              <a:rPr lang="ko-KR" altLang="en-US" dirty="0"/>
              <a:t>차의 교통으로 인하여 사람을 사상하거나</a:t>
            </a:r>
            <a:r>
              <a:rPr lang="en-US" altLang="ko-KR" dirty="0"/>
              <a:t> </a:t>
            </a:r>
            <a:r>
              <a:rPr lang="ko-KR" altLang="en-US" dirty="0"/>
              <a:t>물건을 손괴하는 것을 말한다</a:t>
            </a:r>
            <a:r>
              <a:rPr lang="en-US" altLang="ko-KR" dirty="0"/>
              <a:t>(</a:t>
            </a:r>
            <a:r>
              <a:rPr lang="ko-KR" altLang="en-US" dirty="0"/>
              <a:t>교통사고처리 특례법 제</a:t>
            </a:r>
            <a:r>
              <a:rPr lang="en-US" altLang="ko-KR" dirty="0"/>
              <a:t>2</a:t>
            </a:r>
            <a:r>
              <a:rPr lang="ko-KR" altLang="en-US" dirty="0"/>
              <a:t>조 제</a:t>
            </a:r>
            <a:r>
              <a:rPr lang="en-US" altLang="ko-KR" dirty="0"/>
              <a:t>2</a:t>
            </a:r>
            <a:r>
              <a:rPr lang="ko-KR" altLang="en-US" dirty="0"/>
              <a:t>호</a:t>
            </a:r>
            <a:r>
              <a:rPr lang="en-US" altLang="ko-KR" dirty="0"/>
              <a:t>).</a:t>
            </a:r>
          </a:p>
          <a:p>
            <a:endParaRPr lang="en-US" altLang="ko-KR" dirty="0"/>
          </a:p>
          <a:p>
            <a:r>
              <a:rPr lang="ko-KR" altLang="en-US" dirty="0"/>
              <a:t>탈것이 포함된 사고</a:t>
            </a:r>
            <a:br>
              <a:rPr lang="en-US" altLang="ko-KR" dirty="0"/>
            </a:br>
            <a:r>
              <a:rPr lang="en-US" altLang="ko-KR" dirty="0"/>
              <a:t>&gt;&gt;&gt;</a:t>
            </a:r>
            <a:r>
              <a:rPr lang="ko-KR" altLang="en-US" dirty="0"/>
              <a:t>교통사고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교통사고가 일어나면 금전적</a:t>
            </a:r>
            <a:r>
              <a:rPr lang="en-US" altLang="ko-KR" dirty="0"/>
              <a:t>, </a:t>
            </a:r>
            <a:r>
              <a:rPr lang="ko-KR" altLang="en-US" dirty="0"/>
              <a:t>정신적 피해가 상당하다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&gt;&gt;&gt;</a:t>
            </a:r>
            <a:r>
              <a:rPr lang="ko-KR" altLang="en-US" dirty="0"/>
              <a:t>당연하지만 되도록 일어나지 않도록 해야 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8917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AF4F9A-11E3-4B6B-AC2F-09FD47364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Trend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9C9B39A-1B1B-4FD0-8CF3-3F4B3538D2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8083" t="47355" r="29314" b="23532"/>
          <a:stretch/>
        </p:blipFill>
        <p:spPr>
          <a:xfrm>
            <a:off x="837080" y="1690688"/>
            <a:ext cx="4951621" cy="19033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5B9095-E164-4033-A9F2-416C851A6B9E}"/>
              </a:ext>
            </a:extLst>
          </p:cNvPr>
          <p:cNvSpPr txBox="1"/>
          <p:nvPr/>
        </p:nvSpPr>
        <p:spPr>
          <a:xfrm>
            <a:off x="7732846" y="6488668"/>
            <a:ext cx="3636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출처</a:t>
            </a:r>
            <a:r>
              <a:rPr lang="en-US" altLang="ko-KR" dirty="0"/>
              <a:t> : TAAS </a:t>
            </a:r>
            <a:r>
              <a:rPr lang="ko-KR" altLang="en-US" dirty="0"/>
              <a:t>교통사고분석시스템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127F2DF-5CEA-4F1A-954E-C2CF01EFAE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516" t="42917" r="29375" b="28611"/>
          <a:stretch/>
        </p:blipFill>
        <p:spPr>
          <a:xfrm>
            <a:off x="856130" y="3627231"/>
            <a:ext cx="4912014" cy="186820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53BF43F-0679-4104-802A-784F7DD32A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516" t="51111" r="28750" b="20000"/>
          <a:stretch/>
        </p:blipFill>
        <p:spPr>
          <a:xfrm>
            <a:off x="5737456" y="1691204"/>
            <a:ext cx="4961276" cy="188655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F773D80-EA80-4FA6-9526-53CA6FE05B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125" t="52917" r="29531" b="18749"/>
          <a:stretch/>
        </p:blipFill>
        <p:spPr>
          <a:xfrm>
            <a:off x="5685627" y="3636756"/>
            <a:ext cx="4947808" cy="18622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035A49-6DB2-4E31-B85E-2446D4CB58C7}"/>
              </a:ext>
            </a:extLst>
          </p:cNvPr>
          <p:cNvSpPr txBox="1"/>
          <p:nvPr/>
        </p:nvSpPr>
        <p:spPr>
          <a:xfrm>
            <a:off x="856130" y="5554435"/>
            <a:ext cx="6391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비슷하거나 늘어나는 경향</a:t>
            </a:r>
            <a:endParaRPr lang="en-US" altLang="ko-KR" dirty="0"/>
          </a:p>
          <a:p>
            <a:r>
              <a:rPr lang="en-US" altLang="ko-KR" dirty="0"/>
              <a:t>&gt;&gt;&gt;</a:t>
            </a:r>
            <a:r>
              <a:rPr lang="ko-KR" altLang="en-US" dirty="0"/>
              <a:t>예방</a:t>
            </a:r>
            <a:r>
              <a:rPr lang="en-US" altLang="ko-KR" dirty="0"/>
              <a:t>, </a:t>
            </a:r>
            <a:r>
              <a:rPr lang="ko-KR" altLang="en-US" dirty="0"/>
              <a:t>발생건수 감소를 위한 가치 있는 분석이 될 수 있다</a:t>
            </a:r>
            <a:r>
              <a:rPr lang="en-US" altLang="ko-K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68881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8A9B40E-B235-4429-9407-456AD755F8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3300" r="42939" b="32646"/>
          <a:stretch/>
        </p:blipFill>
        <p:spPr>
          <a:xfrm>
            <a:off x="226244" y="179109"/>
            <a:ext cx="6956982" cy="4392892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058ECE-2CED-479A-A92E-3EC356F0C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983" y="1960775"/>
            <a:ext cx="6053328" cy="82955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/>
              <a:t>TAAS :</a:t>
            </a:r>
            <a:r>
              <a:rPr lang="ko-KR" altLang="en-US" dirty="0"/>
              <a:t> </a:t>
            </a:r>
            <a:r>
              <a:rPr lang="ko-KR" altLang="en-US" dirty="0">
                <a:solidFill>
                  <a:srgbClr val="FF0000"/>
                </a:solidFill>
              </a:rPr>
              <a:t>교통사고</a:t>
            </a:r>
            <a:r>
              <a:rPr lang="ko-KR" altLang="en-US" dirty="0"/>
              <a:t>를 교통종류</a:t>
            </a:r>
            <a:r>
              <a:rPr lang="en-US" altLang="ko-KR" dirty="0"/>
              <a:t>, </a:t>
            </a:r>
            <a:r>
              <a:rPr lang="ko-KR" altLang="en-US" dirty="0"/>
              <a:t>시간대</a:t>
            </a:r>
            <a:r>
              <a:rPr lang="en-US" altLang="ko-KR" dirty="0"/>
              <a:t>, </a:t>
            </a:r>
            <a:r>
              <a:rPr lang="ko-KR" altLang="en-US" dirty="0"/>
              <a:t>기상대</a:t>
            </a:r>
            <a:r>
              <a:rPr lang="en-US" altLang="ko-KR" dirty="0"/>
              <a:t>, </a:t>
            </a:r>
            <a:r>
              <a:rPr lang="ko-KR" altLang="en-US" dirty="0"/>
              <a:t>요일</a:t>
            </a:r>
            <a:r>
              <a:rPr lang="en-US" altLang="ko-KR" dirty="0"/>
              <a:t>, </a:t>
            </a:r>
            <a:r>
              <a:rPr lang="ko-KR" altLang="en-US" dirty="0"/>
              <a:t>연령</a:t>
            </a:r>
            <a:r>
              <a:rPr lang="en-US" altLang="ko-KR" dirty="0"/>
              <a:t>, </a:t>
            </a:r>
            <a:r>
              <a:rPr lang="ko-KR" altLang="en-US" dirty="0"/>
              <a:t>차종 등 다양한 </a:t>
            </a:r>
            <a:r>
              <a:rPr lang="ko-KR" altLang="en-US" dirty="0">
                <a:solidFill>
                  <a:srgbClr val="FF0000"/>
                </a:solidFill>
              </a:rPr>
              <a:t>필드</a:t>
            </a:r>
            <a:r>
              <a:rPr lang="ko-KR" altLang="en-US" dirty="0"/>
              <a:t>로 분류된 데이터</a:t>
            </a:r>
            <a:r>
              <a:rPr lang="en-US" altLang="ko-KR" dirty="0"/>
              <a:t>(</a:t>
            </a:r>
            <a:r>
              <a:rPr lang="ko-KR" altLang="en-US" dirty="0"/>
              <a:t>도로교통공단 제공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/>
              <a:t>&gt;&gt;&gt; </a:t>
            </a:r>
            <a:r>
              <a:rPr lang="ko-KR" altLang="en-US" dirty="0"/>
              <a:t>이걸 이용하자</a:t>
            </a:r>
            <a:r>
              <a:rPr lang="en-US" altLang="ko-KR" dirty="0"/>
              <a:t>!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C0008E8-325C-4D43-9A38-B10E38972B4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014" y="1387070"/>
            <a:ext cx="6868534" cy="44716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0C6D3E-EC4E-48C9-BDBD-FA264DDF2CC7}"/>
              </a:ext>
            </a:extLst>
          </p:cNvPr>
          <p:cNvSpPr txBox="1"/>
          <p:nvPr/>
        </p:nvSpPr>
        <p:spPr>
          <a:xfrm>
            <a:off x="3078333" y="3380106"/>
            <a:ext cx="5673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각 필드에 따른 </a:t>
            </a:r>
            <a:r>
              <a:rPr lang="en-US" altLang="ko-KR" dirty="0">
                <a:solidFill>
                  <a:srgbClr val="FF0000"/>
                </a:solidFill>
              </a:rPr>
              <a:t>1</a:t>
            </a:r>
            <a:r>
              <a:rPr lang="ko-KR" altLang="en-US" dirty="0">
                <a:solidFill>
                  <a:srgbClr val="FF0000"/>
                </a:solidFill>
              </a:rPr>
              <a:t>년간 </a:t>
            </a:r>
            <a:r>
              <a:rPr lang="ko-KR" altLang="en-US" dirty="0"/>
              <a:t>그래프를 그려보고</a:t>
            </a:r>
            <a:r>
              <a:rPr lang="en-US" altLang="ko-KR" dirty="0"/>
              <a:t>, </a:t>
            </a:r>
            <a:r>
              <a:rPr lang="ko-KR" altLang="en-US" dirty="0">
                <a:solidFill>
                  <a:srgbClr val="FF0000"/>
                </a:solidFill>
              </a:rPr>
              <a:t>경향성</a:t>
            </a:r>
            <a:r>
              <a:rPr lang="ko-KR" altLang="en-US" dirty="0"/>
              <a:t> 확인</a:t>
            </a:r>
            <a:endParaRPr lang="en-US" altLang="ko-KR" dirty="0"/>
          </a:p>
        </p:txBody>
      </p:sp>
      <p:pic>
        <p:nvPicPr>
          <p:cNvPr id="12" name="그림 11" descr="사람, 노트북, 작업, 테이블이(가) 표시된 사진&#10;&#10;높은 신뢰도로 생성된 설명">
            <a:extLst>
              <a:ext uri="{FF2B5EF4-FFF2-40B4-BE49-F238E27FC236}">
                <a16:creationId xmlns:a16="http://schemas.microsoft.com/office/drawing/2014/main" id="{EF1E2ADD-0D29-4B6F-BE24-32136BED4F3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732" y="2733775"/>
            <a:ext cx="6657418" cy="400992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99DB69F-E079-40C2-802F-13A040957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942680"/>
            <a:ext cx="1594450" cy="748642"/>
          </a:xfrm>
        </p:spPr>
        <p:txBody>
          <a:bodyPr/>
          <a:lstStyle/>
          <a:p>
            <a:r>
              <a:rPr lang="en-US" altLang="ko-KR" dirty="0"/>
              <a:t>How?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0992A4-CC06-48A4-B500-7979A9A7905D}"/>
              </a:ext>
            </a:extLst>
          </p:cNvPr>
          <p:cNvSpPr txBox="1"/>
          <p:nvPr/>
        </p:nvSpPr>
        <p:spPr>
          <a:xfrm>
            <a:off x="5540911" y="4738738"/>
            <a:ext cx="4788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최종적으로 </a:t>
            </a:r>
            <a:r>
              <a:rPr lang="en-US" altLang="ko-KR" dirty="0"/>
              <a:t>1</a:t>
            </a:r>
            <a:r>
              <a:rPr lang="ko-KR" altLang="en-US" dirty="0"/>
              <a:t>년 동안의 </a:t>
            </a:r>
            <a:r>
              <a:rPr lang="ko-KR" altLang="en-US" dirty="0">
                <a:solidFill>
                  <a:srgbClr val="FF0000"/>
                </a:solidFill>
              </a:rPr>
              <a:t>전체적인 경향성</a:t>
            </a:r>
            <a:r>
              <a:rPr lang="ko-KR" altLang="en-US" dirty="0"/>
              <a:t> 확인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584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2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0D613770-0FF5-4196-8617-D1476FB1F377}"/>
              </a:ext>
            </a:extLst>
          </p:cNvPr>
          <p:cNvSpPr/>
          <p:nvPr/>
        </p:nvSpPr>
        <p:spPr>
          <a:xfrm>
            <a:off x="7891199" y="4427070"/>
            <a:ext cx="377073" cy="339365"/>
          </a:xfrm>
          <a:prstGeom prst="down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아래쪽 6">
            <a:extLst>
              <a:ext uri="{FF2B5EF4-FFF2-40B4-BE49-F238E27FC236}">
                <a16:creationId xmlns:a16="http://schemas.microsoft.com/office/drawing/2014/main" id="{8A4F20B1-B541-47AB-82DE-888BF07025A1}"/>
              </a:ext>
            </a:extLst>
          </p:cNvPr>
          <p:cNvSpPr/>
          <p:nvPr/>
        </p:nvSpPr>
        <p:spPr>
          <a:xfrm>
            <a:off x="7889630" y="2144218"/>
            <a:ext cx="377073" cy="339365"/>
          </a:xfrm>
          <a:prstGeom prst="down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61D86B8-67F7-4946-9D32-9097F4007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980388"/>
            <a:ext cx="3404396" cy="710934"/>
          </a:xfrm>
        </p:spPr>
        <p:txBody>
          <a:bodyPr/>
          <a:lstStyle/>
          <a:p>
            <a:r>
              <a:rPr lang="en-US" altLang="ko-KR" dirty="0"/>
              <a:t>Data</a:t>
            </a:r>
            <a:r>
              <a:rPr lang="ko-KR" altLang="en-US" dirty="0"/>
              <a:t> </a:t>
            </a:r>
            <a:r>
              <a:rPr lang="en-US" altLang="ko-KR" dirty="0"/>
              <a:t>&amp; Plan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1D08E1-9684-45C7-8919-87B7AD7FD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190326" cy="4351337"/>
          </a:xfrm>
        </p:spPr>
        <p:txBody>
          <a:bodyPr/>
          <a:lstStyle/>
          <a:p>
            <a:r>
              <a:rPr lang="en-US" altLang="ko-KR" dirty="0"/>
              <a:t>Crawling data from TAAS </a:t>
            </a:r>
            <a:r>
              <a:rPr lang="en-US" altLang="ko-KR" dirty="0">
                <a:solidFill>
                  <a:srgbClr val="FF0000"/>
                </a:solidFill>
              </a:rPr>
              <a:t>by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date</a:t>
            </a: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/>
              <a:t>Python library(pandas, </a:t>
            </a:r>
            <a:r>
              <a:rPr lang="en-US" altLang="ko-KR" dirty="0" err="1"/>
              <a:t>matplotlib</a:t>
            </a:r>
            <a:r>
              <a:rPr lang="en-US" altLang="ko-KR" dirty="0"/>
              <a:t>, …)</a:t>
            </a:r>
            <a:r>
              <a:rPr lang="ko-KR" altLang="en-US" dirty="0"/>
              <a:t>를 이용하여 데이터를 합치고</a:t>
            </a:r>
            <a:r>
              <a:rPr lang="en-US" altLang="ko-KR" dirty="0"/>
              <a:t>, </a:t>
            </a:r>
            <a:r>
              <a:rPr lang="ko-KR" altLang="en-US" dirty="0"/>
              <a:t>그래프를 그리고</a:t>
            </a:r>
            <a:r>
              <a:rPr lang="en-US" altLang="ko-KR" dirty="0"/>
              <a:t>, aggregation </a:t>
            </a:r>
            <a:r>
              <a:rPr lang="ko-KR" altLang="en-US" dirty="0"/>
              <a:t>등 조사</a:t>
            </a:r>
            <a:br>
              <a:rPr lang="en-US" altLang="ko-KR" dirty="0"/>
            </a:br>
            <a:r>
              <a:rPr lang="en-US" altLang="ko-KR" dirty="0"/>
              <a:t>&gt;&gt;&gt;</a:t>
            </a:r>
            <a:r>
              <a:rPr lang="ko-KR" altLang="en-US" dirty="0"/>
              <a:t>경향성 찾기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주로 요일</a:t>
            </a:r>
            <a:r>
              <a:rPr lang="en-US" altLang="ko-KR" dirty="0"/>
              <a:t>-</a:t>
            </a:r>
            <a:r>
              <a:rPr lang="ko-KR" altLang="en-US" dirty="0"/>
              <a:t>시간대</a:t>
            </a:r>
            <a:r>
              <a:rPr lang="en-US" altLang="ko-KR" dirty="0"/>
              <a:t>,</a:t>
            </a:r>
            <a:r>
              <a:rPr lang="ko-KR" altLang="en-US" dirty="0"/>
              <a:t> 요일</a:t>
            </a:r>
            <a:r>
              <a:rPr lang="en-US" altLang="ko-KR" dirty="0"/>
              <a:t>-</a:t>
            </a:r>
            <a:r>
              <a:rPr lang="ko-KR" altLang="en-US" dirty="0"/>
              <a:t>연령대</a:t>
            </a:r>
            <a:r>
              <a:rPr lang="en-US" altLang="ko-KR" dirty="0"/>
              <a:t>, </a:t>
            </a:r>
            <a:r>
              <a:rPr lang="ko-KR" altLang="en-US" dirty="0"/>
              <a:t>요일</a:t>
            </a:r>
            <a:r>
              <a:rPr lang="en-US" altLang="ko-KR" dirty="0"/>
              <a:t>-</a:t>
            </a:r>
            <a:r>
              <a:rPr lang="ko-KR" altLang="en-US" dirty="0"/>
              <a:t>도로종류</a:t>
            </a:r>
            <a:r>
              <a:rPr lang="en-US" altLang="ko-KR" dirty="0"/>
              <a:t> </a:t>
            </a:r>
            <a:r>
              <a:rPr lang="ko-KR" altLang="en-US" dirty="0"/>
              <a:t>등 두 필드를 연결해 경향성을 확인</a:t>
            </a:r>
            <a:br>
              <a:rPr lang="en-US" altLang="ko-KR" dirty="0"/>
            </a:br>
            <a:r>
              <a:rPr lang="en-US" altLang="ko-KR" dirty="0"/>
              <a:t>&gt;&gt;&gt;</a:t>
            </a:r>
            <a:r>
              <a:rPr lang="ko-KR" altLang="en-US" dirty="0"/>
              <a:t>상관관계 확인</a:t>
            </a:r>
            <a:r>
              <a:rPr lang="en-US" altLang="ko-KR" dirty="0"/>
              <a:t>!</a:t>
            </a:r>
          </a:p>
          <a:p>
            <a:endParaRPr lang="en-US" altLang="ko-KR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9D26D16-E27F-462D-88BE-7E75FD30F534}"/>
              </a:ext>
            </a:extLst>
          </p:cNvPr>
          <p:cNvGrpSpPr/>
          <p:nvPr/>
        </p:nvGrpSpPr>
        <p:grpSpPr>
          <a:xfrm>
            <a:off x="5452198" y="-220270"/>
            <a:ext cx="5251938" cy="1609928"/>
            <a:chOff x="5452198" y="685801"/>
            <a:chExt cx="5251938" cy="1609928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37C58A6E-298F-4461-9F52-AD5267C74F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0673" t="7863" r="36250" b="68662"/>
            <a:stretch/>
          </p:blipFill>
          <p:spPr>
            <a:xfrm>
              <a:off x="5452198" y="685801"/>
              <a:ext cx="5251938" cy="1609928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2F84234-555F-481C-BE61-1E4B688784B1}"/>
                </a:ext>
              </a:extLst>
            </p:cNvPr>
            <p:cNvSpPr/>
            <p:nvPr/>
          </p:nvSpPr>
          <p:spPr>
            <a:xfrm>
              <a:off x="7105650" y="1516380"/>
              <a:ext cx="2101215" cy="268605"/>
            </a:xfrm>
            <a:prstGeom prst="rect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4B92EAAC-4050-4B62-BD5F-51C0A4EFE1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7" t="6186" r="1406" b="11477"/>
          <a:stretch/>
        </p:blipFill>
        <p:spPr>
          <a:xfrm>
            <a:off x="6702776" y="4912892"/>
            <a:ext cx="2714601" cy="16293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2D42E20-41E8-4872-BFDD-CAF21E8ABD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73"/>
          <a:stretch/>
        </p:blipFill>
        <p:spPr>
          <a:xfrm>
            <a:off x="6371913" y="1440189"/>
            <a:ext cx="3422535" cy="167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42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4.81481E-6 L 1.11022E-16 0.0849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236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0.17269 L 1.11022E-16 1.48148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0.07638 L -8.33333E-7 0.17245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92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0.17269 L -2.08333E-7 1.11111E-6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7" grpId="0" animBg="1"/>
      <p:bldP spid="7" grpId="1" animBg="1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CCADFB-9738-4C4E-8667-D4708236E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Expectation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0BB580-2142-44F4-9994-0AE4DF8B4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670005" cy="4351337"/>
          </a:xfrm>
        </p:spPr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년간의 데이터를 확인 해 보고</a:t>
            </a:r>
            <a:r>
              <a:rPr lang="en-US" altLang="ko-KR" dirty="0"/>
              <a:t>, </a:t>
            </a:r>
            <a:r>
              <a:rPr lang="ko-KR" altLang="en-US" dirty="0"/>
              <a:t>연도별 그래프를 통해 공통점을 찾는다면 </a:t>
            </a:r>
            <a:r>
              <a:rPr lang="en-US" altLang="ko-KR" dirty="0"/>
              <a:t>1</a:t>
            </a:r>
            <a:r>
              <a:rPr lang="ko-KR" altLang="en-US" dirty="0"/>
              <a:t>년 주기의 경향성이 어느정도 있다고 볼 수 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&gt;&gt;&gt;</a:t>
            </a:r>
            <a:r>
              <a:rPr lang="ko-KR" altLang="en-US" dirty="0"/>
              <a:t>규칙성이 존재한다는 뜻</a:t>
            </a:r>
            <a:r>
              <a:rPr lang="en-US" altLang="ko-KR" dirty="0"/>
              <a:t>, </a:t>
            </a:r>
            <a:r>
              <a:rPr lang="ko-KR" altLang="en-US" dirty="0"/>
              <a:t>예방에 큰 도움이 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더 나아가 교통사고 다발 지역에서의 </a:t>
            </a:r>
            <a:r>
              <a:rPr lang="en-US" altLang="ko-KR" dirty="0"/>
              <a:t>1</a:t>
            </a:r>
            <a:r>
              <a:rPr lang="ko-KR" altLang="en-US" dirty="0"/>
              <a:t>년간 사고 내역과 결합할 수 있다면 예방에 더 도움을 줄 수 있다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F34C7772-7E16-40E6-B995-F785E30B4D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23" t="28205" r="3860" b="15213"/>
          <a:stretch/>
        </p:blipFill>
        <p:spPr>
          <a:xfrm>
            <a:off x="6108192" y="1195754"/>
            <a:ext cx="5057804" cy="23174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6B0B8B-C971-4823-8E3A-5F06CFABE3A8}"/>
              </a:ext>
            </a:extLst>
          </p:cNvPr>
          <p:cNvSpPr txBox="1"/>
          <p:nvPr/>
        </p:nvSpPr>
        <p:spPr>
          <a:xfrm>
            <a:off x="8334767" y="3126711"/>
            <a:ext cx="6046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rgbClr val="00B0F0"/>
                </a:solidFill>
              </a:rPr>
              <a:t>+</a:t>
            </a:r>
            <a:endParaRPr lang="ko-KR" altLang="en-US" b="1" dirty="0">
              <a:solidFill>
                <a:srgbClr val="00B0F0"/>
              </a:solidFill>
            </a:endParaRPr>
          </a:p>
        </p:txBody>
      </p:sp>
      <p:pic>
        <p:nvPicPr>
          <p:cNvPr id="8" name="그림 7" descr="표지판, 실외, 나무, 건물이(가) 표시된 사진&#10;&#10;매우 높은 신뢰도로 생성된 설명">
            <a:extLst>
              <a:ext uri="{FF2B5EF4-FFF2-40B4-BE49-F238E27FC236}">
                <a16:creationId xmlns:a16="http://schemas.microsoft.com/office/drawing/2014/main" id="{FC025073-3C08-4B1A-93CB-CEFA6A08A8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6" t="17436" b="20825"/>
          <a:stretch/>
        </p:blipFill>
        <p:spPr>
          <a:xfrm>
            <a:off x="7515303" y="4004468"/>
            <a:ext cx="2243580" cy="262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6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사람, 남자, 사람들, 정장이(가) 표시된 사진&#10;&#10;높은 신뢰도로 생성된 설명">
            <a:extLst>
              <a:ext uri="{FF2B5EF4-FFF2-40B4-BE49-F238E27FC236}">
                <a16:creationId xmlns:a16="http://schemas.microsoft.com/office/drawing/2014/main" id="{FD4C1394-2FA7-42F3-A2E2-4E533677B97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D91E9E3-AAED-485E-9BD7-6ED55514D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928" y="3049966"/>
            <a:ext cx="6270144" cy="758068"/>
          </a:xfrm>
        </p:spPr>
        <p:txBody>
          <a:bodyPr/>
          <a:lstStyle/>
          <a:p>
            <a:r>
              <a:rPr lang="en-US" altLang="ko-KR" i="1" dirty="0">
                <a:solidFill>
                  <a:schemeClr val="bg1"/>
                </a:solidFill>
              </a:rPr>
              <a:t>Thank you for listening!</a:t>
            </a:r>
            <a:endParaRPr lang="ko-KR" alt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938765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2492</TotalTime>
  <Words>235</Words>
  <Application>Microsoft Office PowerPoint</Application>
  <PresentationFormat>와이드스크린</PresentationFormat>
  <Paragraphs>38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Koverwatch</vt:lpstr>
      <vt:lpstr>맑은 고딕</vt:lpstr>
      <vt:lpstr>Arial</vt:lpstr>
      <vt:lpstr>Century Schoolbook</vt:lpstr>
      <vt:lpstr>Wingdings 2</vt:lpstr>
      <vt:lpstr>View</vt:lpstr>
      <vt:lpstr>빅데이터 분석과 시각화 개론</vt:lpstr>
      <vt:lpstr>PowerPoint 프레젠테이션</vt:lpstr>
      <vt:lpstr>교통사고?</vt:lpstr>
      <vt:lpstr>Trend</vt:lpstr>
      <vt:lpstr>How?</vt:lpstr>
      <vt:lpstr>Data &amp; Plan</vt:lpstr>
      <vt:lpstr>Expectation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빅데이터 분석과 시각화 개론</dc:title>
  <dc:creator>이동헌</dc:creator>
  <cp:lastModifiedBy>이동헌</cp:lastModifiedBy>
  <cp:revision>27</cp:revision>
  <dcterms:created xsi:type="dcterms:W3CDTF">2017-11-04T22:06:40Z</dcterms:created>
  <dcterms:modified xsi:type="dcterms:W3CDTF">2017-11-06T21:57:37Z</dcterms:modified>
</cp:coreProperties>
</file>

<file path=docProps/thumbnail.jpeg>
</file>